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0" r:id="rId3"/>
    <p:sldId id="257" r:id="rId4"/>
    <p:sldId id="263" r:id="rId5"/>
    <p:sldId id="264" r:id="rId6"/>
    <p:sldId id="258" r:id="rId7"/>
    <p:sldId id="259" r:id="rId8"/>
    <p:sldId id="261" r:id="rId9"/>
    <p:sldId id="262"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69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FECD78-3C8E-49F2-8FAB-59489D168ABB}"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FECD78-3C8E-49F2-8FAB-59489D168ABB}" type="datetimeFigureOut">
              <a:rPr lang="en-US" smtClean="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9/19/18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9/19/18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9/19/18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9/19/18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5811347"/>
            <a:ext cx="6400800" cy="939800"/>
          </a:xfrm>
        </p:spPr>
        <p:txBody>
          <a:bodyPr>
            <a:normAutofit/>
          </a:bodyPr>
          <a:lstStyle/>
          <a:p>
            <a:r>
              <a:rPr lang="en-US" sz="2400" dirty="0" err="1" smtClean="0">
                <a:latin typeface="Vermin Vibes 2"/>
              </a:rPr>
              <a:t>Blockchain</a:t>
            </a:r>
            <a:r>
              <a:rPr lang="en-US" sz="2400" dirty="0" smtClean="0">
                <a:latin typeface="Vermin Vibes 2"/>
              </a:rPr>
              <a:t> Protected.</a:t>
            </a:r>
          </a:p>
          <a:p>
            <a:endParaRPr lang="en-US" sz="2400" dirty="0">
              <a:latin typeface="Vermin Vibes 2"/>
            </a:endParaRPr>
          </a:p>
        </p:txBody>
      </p:sp>
      <p:sp>
        <p:nvSpPr>
          <p:cNvPr id="6" name="TextBox 5"/>
          <p:cNvSpPr txBox="1"/>
          <p:nvPr/>
        </p:nvSpPr>
        <p:spPr>
          <a:xfrm>
            <a:off x="2616744" y="417112"/>
            <a:ext cx="3910511" cy="954107"/>
          </a:xfrm>
          <a:prstGeom prst="rect">
            <a:avLst/>
          </a:prstGeom>
          <a:noFill/>
        </p:spPr>
        <p:txBody>
          <a:bodyPr wrap="square" rtlCol="0">
            <a:spAutoFit/>
          </a:bodyPr>
          <a:lstStyle/>
          <a:p>
            <a:pPr algn="ctr"/>
            <a:r>
              <a:rPr lang="en-US" sz="5600" b="1" dirty="0">
                <a:latin typeface="Vermin Vibes 2" panose="02000500000000000000" pitchFamily="2" charset="0"/>
              </a:rPr>
              <a:t>B</a:t>
            </a:r>
            <a:r>
              <a:rPr lang="en-US" sz="4800" b="1" dirty="0">
                <a:latin typeface="Vermin Vibes 2" panose="02000500000000000000" pitchFamily="2" charset="0"/>
              </a:rPr>
              <a:t>ike</a:t>
            </a:r>
            <a:r>
              <a:rPr lang="en-US" sz="5600" b="1" dirty="0">
                <a:latin typeface="Vermin Vibes 2" panose="02000500000000000000" pitchFamily="2" charset="0"/>
              </a:rPr>
              <a:t>D</a:t>
            </a:r>
            <a:r>
              <a:rPr lang="en-US" sz="4800" b="1" dirty="0">
                <a:latin typeface="Vermin Vibes 2" panose="02000500000000000000" pitchFamily="2" charset="0"/>
              </a:rPr>
              <a:t>eed</a:t>
            </a:r>
          </a:p>
        </p:txBody>
      </p:sp>
      <p:pic>
        <p:nvPicPr>
          <p:cNvPr id="7" name="Picture 6">
            <a:extLst>
              <a:ext uri="{FF2B5EF4-FFF2-40B4-BE49-F238E27FC236}">
                <a16:creationId xmlns="" xmlns:a16="http://schemas.microsoft.com/office/drawing/2014/main" id="{DEE28063-91C2-4C83-8465-9352D9DA93F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88622" y="1607906"/>
            <a:ext cx="3966754" cy="3966754"/>
          </a:xfrm>
          <a:prstGeom prst="rect">
            <a:avLst/>
          </a:prstGeom>
        </p:spPr>
      </p:pic>
    </p:spTree>
    <p:extLst>
      <p:ext uri="{BB962C8B-B14F-4D97-AF65-F5344CB8AC3E}">
        <p14:creationId xmlns:p14="http://schemas.microsoft.com/office/powerpoint/2010/main" val="301769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Vermin Vibes 2"/>
                <a:cs typeface="Vermin Vibes 2"/>
              </a:rPr>
              <a:t>The Problem</a:t>
            </a:r>
          </a:p>
        </p:txBody>
      </p:sp>
      <p:sp>
        <p:nvSpPr>
          <p:cNvPr id="3" name="Content Placeholder 2"/>
          <p:cNvSpPr>
            <a:spLocks noGrp="1"/>
          </p:cNvSpPr>
          <p:nvPr>
            <p:ph idx="1"/>
          </p:nvPr>
        </p:nvSpPr>
        <p:spPr/>
        <p:txBody>
          <a:bodyPr/>
          <a:lstStyle/>
          <a:p>
            <a:pPr marL="400050" lvl="1" indent="0">
              <a:buNone/>
            </a:pPr>
            <a:endParaRPr lang="en-US" sz="3200" dirty="0"/>
          </a:p>
          <a:p>
            <a:pPr marL="400050" lvl="1" indent="0">
              <a:buNone/>
            </a:pPr>
            <a:r>
              <a:rPr lang="en-US" sz="3200" dirty="0"/>
              <a:t>There is currently no </a:t>
            </a:r>
            <a:r>
              <a:rPr lang="en-US" sz="3200" dirty="0">
                <a:solidFill>
                  <a:srgbClr val="00B0F0"/>
                </a:solidFill>
              </a:rPr>
              <a:t>Universal, Trusted, Borderless, Decentralized</a:t>
            </a:r>
            <a:r>
              <a:rPr lang="en-US" sz="3200" dirty="0"/>
              <a:t> repository for the registration, transfer and tracking of ownership for bicycles.</a:t>
            </a:r>
          </a:p>
          <a:p>
            <a:pPr marL="400050" lvl="1" indent="0">
              <a:buNone/>
            </a:pPr>
            <a:endParaRPr lang="en-US" sz="3200" dirty="0"/>
          </a:p>
          <a:p>
            <a:pPr marL="400050" lvl="1" indent="0" algn="ctr">
              <a:buNone/>
            </a:pPr>
            <a:r>
              <a:rPr lang="en-US" sz="3200" dirty="0"/>
              <a:t>                </a:t>
            </a:r>
          </a:p>
          <a:p>
            <a:pPr marL="400050" lvl="1" indent="0" algn="ctr">
              <a:buNone/>
            </a:pPr>
            <a:r>
              <a:rPr lang="en-US" sz="3200" dirty="0"/>
              <a:t>                 “So, why should I care?”</a:t>
            </a:r>
          </a:p>
          <a:p>
            <a:pPr marL="0" indent="0">
              <a:buNone/>
            </a:pPr>
            <a:endParaRPr lang="en-US" sz="2400" dirty="0"/>
          </a:p>
        </p:txBody>
      </p:sp>
      <p:pic>
        <p:nvPicPr>
          <p:cNvPr id="7" name="Picture 6">
            <a:extLst>
              <a:ext uri="{FF2B5EF4-FFF2-40B4-BE49-F238E27FC236}">
                <a16:creationId xmlns="" xmlns:a16="http://schemas.microsoft.com/office/drawing/2014/main" id="{F12565E6-112C-4210-A687-E94F47DDE77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54875" y="3115490"/>
            <a:ext cx="4665617" cy="4665617"/>
          </a:xfrm>
          <a:prstGeom prst="rect">
            <a:avLst/>
          </a:prstGeom>
        </p:spPr>
      </p:pic>
    </p:spTree>
    <p:extLst>
      <p:ext uri="{BB962C8B-B14F-4D97-AF65-F5344CB8AC3E}">
        <p14:creationId xmlns:p14="http://schemas.microsoft.com/office/powerpoint/2010/main" val="350271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Vermin Vibes 2"/>
                <a:cs typeface="Vermin Vibes 2"/>
              </a:rPr>
              <a:t>The Numbers</a:t>
            </a:r>
          </a:p>
        </p:txBody>
      </p:sp>
      <p:sp>
        <p:nvSpPr>
          <p:cNvPr id="3" name="Content Placeholder 2"/>
          <p:cNvSpPr>
            <a:spLocks noGrp="1"/>
          </p:cNvSpPr>
          <p:nvPr>
            <p:ph idx="1"/>
          </p:nvPr>
        </p:nvSpPr>
        <p:spPr/>
        <p:txBody>
          <a:bodyPr>
            <a:normAutofit lnSpcReduction="10000"/>
          </a:bodyPr>
          <a:lstStyle/>
          <a:p>
            <a:r>
              <a:rPr lang="en-US" b="1" dirty="0">
                <a:solidFill>
                  <a:srgbClr val="00B0F0"/>
                </a:solidFill>
              </a:rPr>
              <a:t>Two Billion  </a:t>
            </a:r>
            <a:r>
              <a:rPr lang="en-US" b="1" dirty="0">
                <a:solidFill>
                  <a:schemeClr val="bg1">
                    <a:lumMod val="75000"/>
                    <a:lumOff val="25000"/>
                  </a:schemeClr>
                </a:solidFill>
              </a:rPr>
              <a:t>2,000,000,000</a:t>
            </a:r>
          </a:p>
          <a:p>
            <a:pPr marL="0" indent="0">
              <a:buNone/>
            </a:pPr>
            <a:r>
              <a:rPr lang="en-US" dirty="0"/>
              <a:t> </a:t>
            </a:r>
            <a:r>
              <a:rPr lang="en-US" sz="2400" dirty="0"/>
              <a:t>Number of bicycles in use around the world.</a:t>
            </a:r>
            <a:endParaRPr lang="en-US" dirty="0"/>
          </a:p>
          <a:p>
            <a:r>
              <a:rPr lang="en-US" b="1" dirty="0">
                <a:solidFill>
                  <a:srgbClr val="00B0F0"/>
                </a:solidFill>
              </a:rPr>
              <a:t>One Hundred Million  </a:t>
            </a:r>
            <a:r>
              <a:rPr lang="en-US" b="1" dirty="0">
                <a:solidFill>
                  <a:schemeClr val="bg1">
                    <a:lumMod val="75000"/>
                    <a:lumOff val="25000"/>
                  </a:schemeClr>
                </a:solidFill>
              </a:rPr>
              <a:t>100,000,000</a:t>
            </a:r>
          </a:p>
          <a:p>
            <a:pPr marL="0" indent="0">
              <a:buNone/>
            </a:pPr>
            <a:r>
              <a:rPr lang="en-US" dirty="0"/>
              <a:t> </a:t>
            </a:r>
            <a:r>
              <a:rPr lang="en-US" sz="2400" dirty="0"/>
              <a:t>The number of new bicycles manufactured worldwide each year.  </a:t>
            </a:r>
          </a:p>
          <a:p>
            <a:r>
              <a:rPr lang="en-US" b="1" dirty="0">
                <a:solidFill>
                  <a:srgbClr val="00B0F0"/>
                </a:solidFill>
              </a:rPr>
              <a:t>One and a Half Million  </a:t>
            </a:r>
            <a:r>
              <a:rPr lang="en-US" b="1" dirty="0">
                <a:solidFill>
                  <a:schemeClr val="bg1">
                    <a:lumMod val="75000"/>
                    <a:lumOff val="25000"/>
                  </a:schemeClr>
                </a:solidFill>
              </a:rPr>
              <a:t>1,500,000</a:t>
            </a:r>
          </a:p>
          <a:p>
            <a:pPr marL="0" indent="0">
              <a:buNone/>
            </a:pPr>
            <a:r>
              <a:rPr lang="en-US" sz="2200" dirty="0"/>
              <a:t> Number of bicycles stolen each year in the U.S.</a:t>
            </a:r>
          </a:p>
          <a:p>
            <a:r>
              <a:rPr lang="en-US" b="1" dirty="0">
                <a:solidFill>
                  <a:srgbClr val="00B0F0"/>
                </a:solidFill>
              </a:rPr>
              <a:t>Zero  </a:t>
            </a:r>
            <a:r>
              <a:rPr lang="en-US" b="1" dirty="0">
                <a:solidFill>
                  <a:schemeClr val="bg1">
                    <a:lumMod val="75000"/>
                    <a:lumOff val="25000"/>
                  </a:schemeClr>
                </a:solidFill>
              </a:rPr>
              <a:t>0</a:t>
            </a:r>
          </a:p>
          <a:p>
            <a:pPr marL="0" indent="0">
              <a:buNone/>
            </a:pPr>
            <a:r>
              <a:rPr lang="en-US" dirty="0"/>
              <a:t> </a:t>
            </a:r>
            <a:r>
              <a:rPr lang="en-US" sz="2400" dirty="0"/>
              <a:t>The number of bicycles currently registered on the Blockchain.</a:t>
            </a:r>
          </a:p>
          <a:p>
            <a:pPr marL="0" indent="0">
              <a:buNone/>
            </a:pPr>
            <a:endParaRPr lang="en-US" dirty="0"/>
          </a:p>
        </p:txBody>
      </p:sp>
    </p:spTree>
    <p:extLst>
      <p:ext uri="{BB962C8B-B14F-4D97-AF65-F5344CB8AC3E}">
        <p14:creationId xmlns:p14="http://schemas.microsoft.com/office/powerpoint/2010/main" val="3928150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24E56DE3-7592-49EC-8AE5-3B9D57998E13}"/>
              </a:ext>
            </a:extLst>
          </p:cNvPr>
          <p:cNvSpPr/>
          <p:nvPr/>
        </p:nvSpPr>
        <p:spPr>
          <a:xfrm>
            <a:off x="367936" y="4127862"/>
            <a:ext cx="8401595" cy="1933303"/>
          </a:xfrm>
          <a:prstGeom prst="rect">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u="sng" dirty="0">
                <a:latin typeface="Vermin Vibes 2"/>
              </a:rPr>
              <a:t>The Pitch</a:t>
            </a:r>
          </a:p>
        </p:txBody>
      </p:sp>
      <p:sp>
        <p:nvSpPr>
          <p:cNvPr id="3" name="Content Placeholder 2"/>
          <p:cNvSpPr>
            <a:spLocks noGrp="1"/>
          </p:cNvSpPr>
          <p:nvPr>
            <p:ph idx="1"/>
          </p:nvPr>
        </p:nvSpPr>
        <p:spPr/>
        <p:txBody>
          <a:bodyPr>
            <a:normAutofit/>
          </a:bodyPr>
          <a:lstStyle/>
          <a:p>
            <a:pPr marL="0" indent="0">
              <a:buNone/>
            </a:pPr>
            <a:r>
              <a:rPr lang="en-US" sz="2400" dirty="0"/>
              <a:t>Getting the average person to see beyond the hype of tokens, Blockchain and ICOs is a difficult task.  People need to be exposed to </a:t>
            </a:r>
            <a:r>
              <a:rPr lang="en-US" sz="2400" dirty="0">
                <a:solidFill>
                  <a:srgbClr val="00B0F0"/>
                </a:solidFill>
              </a:rPr>
              <a:t>real-world applications </a:t>
            </a:r>
            <a:r>
              <a:rPr lang="en-US" sz="2400" dirty="0"/>
              <a:t>that are based on concepts they already understand before they will be open to the ideas that make Decentralization so </a:t>
            </a:r>
            <a:r>
              <a:rPr lang="en-US" sz="2400" dirty="0">
                <a:solidFill>
                  <a:srgbClr val="00B0F0"/>
                </a:solidFill>
              </a:rPr>
              <a:t>exciting and revolutionary</a:t>
            </a:r>
            <a:r>
              <a:rPr lang="en-US" sz="2400" dirty="0"/>
              <a:t>.  That was the primary motivation for creating BikeDeed.</a:t>
            </a:r>
          </a:p>
          <a:p>
            <a:pPr marL="0" indent="0">
              <a:buNone/>
            </a:pPr>
            <a:endParaRPr lang="en-US" sz="2400" dirty="0"/>
          </a:p>
          <a:p>
            <a:pPr marL="0" indent="0">
              <a:buNone/>
            </a:pPr>
            <a:r>
              <a:rPr lang="en-US" sz="2400" dirty="0"/>
              <a:t>The gigantic market of bicycle ownership represents a unique opportunity to bring a significant portion of the world’s population into the Blockchain ecosystem, leading to further opportunities of exposing them to a myriad of other products.</a:t>
            </a:r>
          </a:p>
        </p:txBody>
      </p:sp>
    </p:spTree>
    <p:extLst>
      <p:ext uri="{BB962C8B-B14F-4D97-AF65-F5344CB8AC3E}">
        <p14:creationId xmlns:p14="http://schemas.microsoft.com/office/powerpoint/2010/main" val="328934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C1231420-99B7-4DB3-BE85-B5616C460F8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630355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Vermin Vibes 2"/>
              </a:rPr>
              <a:t>The Opportunity </a:t>
            </a:r>
          </a:p>
        </p:txBody>
      </p:sp>
      <p:sp>
        <p:nvSpPr>
          <p:cNvPr id="3" name="Content Placeholder 2"/>
          <p:cNvSpPr>
            <a:spLocks noGrp="1"/>
          </p:cNvSpPr>
          <p:nvPr>
            <p:ph idx="1"/>
          </p:nvPr>
        </p:nvSpPr>
        <p:spPr>
          <a:xfrm>
            <a:off x="457200" y="1652648"/>
            <a:ext cx="8229600" cy="4830567"/>
          </a:xfrm>
        </p:spPr>
        <p:txBody>
          <a:bodyPr>
            <a:normAutofit lnSpcReduction="10000"/>
          </a:bodyPr>
          <a:lstStyle/>
          <a:p>
            <a:pPr marL="0" lvl="1" indent="0" algn="ctr">
              <a:buNone/>
            </a:pPr>
            <a:r>
              <a:rPr lang="en-US" sz="3200" dirty="0">
                <a:solidFill>
                  <a:srgbClr val="00B0F0"/>
                </a:solidFill>
              </a:rPr>
              <a:t>A Universal, Trusted, Borderless, Decentralized,  repository for the registration, transfer and tracking of ownership for bicycles.</a:t>
            </a:r>
          </a:p>
          <a:p>
            <a:pPr marL="0" lvl="1" indent="0">
              <a:buNone/>
            </a:pPr>
            <a:endParaRPr lang="en-US" dirty="0"/>
          </a:p>
          <a:p>
            <a:pPr marL="400050" lvl="1" indent="0">
              <a:buNone/>
            </a:pPr>
            <a:r>
              <a:rPr lang="en-US" sz="2000" dirty="0"/>
              <a:t>Each bicycle is labeled with a QR Code and registered on the Blockchain before it leaves the factory.  When the bike is shipped to a wholesaler, the bike deed is  transferred to that party.  When the bike is shipped to the local bike shop for retail sale, the deed is transferred to the local bike shop.  When the bike is sold to an individual, the deed is transferred to the individual owner.</a:t>
            </a:r>
          </a:p>
          <a:p>
            <a:pPr marL="400050" lvl="1" indent="0">
              <a:buNone/>
            </a:pPr>
            <a:r>
              <a:rPr lang="en-US" sz="2000" dirty="0"/>
              <a:t>During every stage of a bicycle’s life, the owner can use the mobile app to easily prove that he/she is the owner by scanning the QR code on the bike.</a:t>
            </a:r>
          </a:p>
        </p:txBody>
      </p:sp>
    </p:spTree>
    <p:extLst>
      <p:ext uri="{BB962C8B-B14F-4D97-AF65-F5344CB8AC3E}">
        <p14:creationId xmlns:p14="http://schemas.microsoft.com/office/powerpoint/2010/main" val="665227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min Vibes 2"/>
              </a:rPr>
              <a:t>The 30 Second Demo</a:t>
            </a:r>
          </a:p>
        </p:txBody>
      </p:sp>
      <p:pic>
        <p:nvPicPr>
          <p:cNvPr id="8" name="proveitbikedeed480.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extLst>
      <p:ext uri="{BB962C8B-B14F-4D97-AF65-F5344CB8AC3E}">
        <p14:creationId xmlns:p14="http://schemas.microsoft.com/office/powerpoint/2010/main" val="293170486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latin typeface="Vermin Vibes 2"/>
              </a:rPr>
              <a:t>Features</a:t>
            </a:r>
          </a:p>
        </p:txBody>
      </p:sp>
      <p:pic>
        <p:nvPicPr>
          <p:cNvPr id="8" name="Content Placeholder 7" descr="scan_mobile1.PNG"/>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111375" r="-111375"/>
          <a:stretch/>
        </p:blipFill>
        <p:spPr>
          <a:xfrm>
            <a:off x="-2198688" y="1600200"/>
            <a:ext cx="8229601" cy="4525963"/>
          </a:xfrm>
        </p:spPr>
      </p:pic>
      <p:sp>
        <p:nvSpPr>
          <p:cNvPr id="9" name="TextBox 8"/>
          <p:cNvSpPr txBox="1"/>
          <p:nvPr/>
        </p:nvSpPr>
        <p:spPr>
          <a:xfrm>
            <a:off x="3758951" y="1636865"/>
            <a:ext cx="5029039" cy="4093428"/>
          </a:xfrm>
          <a:prstGeom prst="rect">
            <a:avLst/>
          </a:prstGeom>
          <a:noFill/>
        </p:spPr>
        <p:txBody>
          <a:bodyPr wrap="square" rtlCol="0">
            <a:spAutoFit/>
          </a:bodyPr>
          <a:lstStyle/>
          <a:p>
            <a:endParaRPr lang="en-US" sz="3200" dirty="0"/>
          </a:p>
          <a:p>
            <a:pPr marL="285750" indent="-285750">
              <a:buFont typeface="Arial"/>
              <a:buChar char="•"/>
            </a:pPr>
            <a:endParaRPr lang="en-US" dirty="0"/>
          </a:p>
          <a:p>
            <a:pPr marL="342900" indent="-342900">
              <a:buFont typeface="Arial"/>
              <a:buChar char="•"/>
            </a:pPr>
            <a:r>
              <a:rPr lang="en-US" sz="2400" dirty="0"/>
              <a:t>Proof of Ownership.</a:t>
            </a:r>
          </a:p>
          <a:p>
            <a:pPr marL="342900" indent="-342900">
              <a:buFont typeface="Arial"/>
              <a:buChar char="•"/>
            </a:pPr>
            <a:r>
              <a:rPr lang="en-US" sz="2400" dirty="0"/>
              <a:t>List/Search Bikes and Owners.</a:t>
            </a:r>
          </a:p>
          <a:p>
            <a:pPr marL="285750" indent="-285750">
              <a:buFont typeface="Arial"/>
              <a:buChar char="•"/>
            </a:pPr>
            <a:r>
              <a:rPr lang="en-US" sz="2400" dirty="0"/>
              <a:t>Track Bike Supply Chain.</a:t>
            </a:r>
          </a:p>
          <a:p>
            <a:pPr marL="285750" indent="-285750">
              <a:buFont typeface="Arial"/>
              <a:buChar char="•"/>
            </a:pPr>
            <a:r>
              <a:rPr lang="en-US" sz="2400" dirty="0"/>
              <a:t>Track Bike Maintenance.</a:t>
            </a:r>
          </a:p>
          <a:p>
            <a:pPr marL="285750" indent="-285750">
              <a:buFont typeface="Arial"/>
              <a:buChar char="•"/>
            </a:pPr>
            <a:r>
              <a:rPr lang="en-US" sz="2400" dirty="0"/>
              <a:t>Theft/Recovery and Law Enforcement.</a:t>
            </a:r>
          </a:p>
          <a:p>
            <a:pPr marL="285750" indent="-285750">
              <a:buFont typeface="Arial"/>
              <a:buChar char="•"/>
            </a:pPr>
            <a:r>
              <a:rPr lang="en-US" sz="2400" dirty="0"/>
              <a:t>QR Codes.</a:t>
            </a:r>
          </a:p>
          <a:p>
            <a:pPr marL="285750" indent="-285750">
              <a:buFont typeface="Arial"/>
              <a:buChar char="•"/>
            </a:pPr>
            <a:r>
              <a:rPr lang="en-US" sz="2400" dirty="0"/>
              <a:t>Mobile and Desktop.</a:t>
            </a:r>
          </a:p>
          <a:p>
            <a:pPr marL="285750" indent="-285750">
              <a:buFont typeface="Arial"/>
              <a:buChar char="•"/>
            </a:pPr>
            <a:endParaRPr lang="en-US" dirty="0"/>
          </a:p>
        </p:txBody>
      </p:sp>
    </p:spTree>
    <p:extLst>
      <p:ext uri="{BB962C8B-B14F-4D97-AF65-F5344CB8AC3E}">
        <p14:creationId xmlns:p14="http://schemas.microsoft.com/office/powerpoint/2010/main" val="1442832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Vermin Vibes 2"/>
              </a:rPr>
              <a:t>The Geek Stuff</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BikeDeed is a Decentralized proof-of-ownership application running as a smart contract on the Ethereum Blockchain.  Technologies include:</a:t>
            </a:r>
          </a:p>
          <a:p>
            <a:endParaRPr lang="en-US" dirty="0"/>
          </a:p>
          <a:p>
            <a:r>
              <a:rPr lang="en-US" dirty="0"/>
              <a:t>ERC721 non-fungible tokens</a:t>
            </a:r>
          </a:p>
          <a:p>
            <a:r>
              <a:rPr lang="en-US" dirty="0"/>
              <a:t>IPFS</a:t>
            </a:r>
          </a:p>
          <a:p>
            <a:r>
              <a:rPr lang="en-US" dirty="0"/>
              <a:t>Web3</a:t>
            </a:r>
          </a:p>
          <a:p>
            <a:endParaRPr lang="en-US" dirty="0"/>
          </a:p>
          <a:p>
            <a:pPr marL="0" indent="0">
              <a:buNone/>
            </a:pPr>
            <a:r>
              <a:rPr lang="en-US" dirty="0"/>
              <a:t>The Minimum Viable Product is up and running on the Ethereum mainnet right now.  Go to https://bikedeed.io</a:t>
            </a:r>
          </a:p>
          <a:p>
            <a:endParaRPr lang="en-US" dirty="0"/>
          </a:p>
        </p:txBody>
      </p:sp>
      <p:pic>
        <p:nvPicPr>
          <p:cNvPr id="6" name="Picture 5">
            <a:extLst>
              <a:ext uri="{FF2B5EF4-FFF2-40B4-BE49-F238E27FC236}">
                <a16:creationId xmlns="" xmlns:a16="http://schemas.microsoft.com/office/drawing/2014/main" id="{4C24787B-3860-4821-B65F-1B57A65A7EB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43846" y="1600200"/>
            <a:ext cx="4234543" cy="4234543"/>
          </a:xfrm>
          <a:prstGeom prst="rect">
            <a:avLst/>
          </a:prstGeom>
        </p:spPr>
      </p:pic>
    </p:spTree>
    <p:extLst>
      <p:ext uri="{BB962C8B-B14F-4D97-AF65-F5344CB8AC3E}">
        <p14:creationId xmlns:p14="http://schemas.microsoft.com/office/powerpoint/2010/main" val="1573948703"/>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13247</TotalTime>
  <Words>435</Words>
  <Application>Microsoft Macintosh PowerPoint</Application>
  <PresentationFormat>On-screen Show (4:3)</PresentationFormat>
  <Paragraphs>45</Paragraphs>
  <Slides>9</Slides>
  <Notes>0</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 Black </vt:lpstr>
      <vt:lpstr>PowerPoint Presentation</vt:lpstr>
      <vt:lpstr>The Problem</vt:lpstr>
      <vt:lpstr>The Numbers</vt:lpstr>
      <vt:lpstr>The Pitch</vt:lpstr>
      <vt:lpstr>PowerPoint Presentation</vt:lpstr>
      <vt:lpstr>The Opportunity </vt:lpstr>
      <vt:lpstr>The 30 Second Demo</vt:lpstr>
      <vt:lpstr>Features</vt:lpstr>
      <vt:lpstr>The Geek Stuff</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BikeDeed</dc:title>
  <dc:creator>Default User Nam</dc:creator>
  <cp:lastModifiedBy>Default User Nam</cp:lastModifiedBy>
  <cp:revision>40</cp:revision>
  <dcterms:created xsi:type="dcterms:W3CDTF">2018-08-19T00:09:53Z</dcterms:created>
  <dcterms:modified xsi:type="dcterms:W3CDTF">2018-09-19T22:33:48Z</dcterms:modified>
</cp:coreProperties>
</file>